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12192000" cy="6858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steryTagDevNB" initials="M" lastIdx="1" clrIdx="0">
    <p:extLst>
      <p:ext uri="{19B8F6BF-5375-455C-9EA6-DF929625EA0E}">
        <p15:presenceInfo xmlns:p15="http://schemas.microsoft.com/office/powerpoint/2012/main" userId="MysteryTagDevN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4867" y="343915"/>
            <a:ext cx="1118226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37" y="450595"/>
            <a:ext cx="10815324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540" y="1206500"/>
            <a:ext cx="11170919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34.xml"/><Relationship Id="rId10" Type="http://schemas.openxmlformats.org/officeDocument/2006/relationships/slide" Target="slide40.xml"/><Relationship Id="rId4" Type="http://schemas.openxmlformats.org/officeDocument/2006/relationships/slide" Target="slide31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310" y="2145284"/>
            <a:ext cx="9261475" cy="208026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065" marR="5080" indent="-1270" algn="ctr">
              <a:lnSpc>
                <a:spcPts val="5210"/>
              </a:lnSpc>
              <a:spcBef>
                <a:spcPts val="730"/>
              </a:spcBef>
            </a:pPr>
            <a:r>
              <a:rPr sz="4800" spc="-10" dirty="0"/>
              <a:t>Інструкція</a:t>
            </a:r>
            <a:r>
              <a:rPr sz="4800" spc="160" dirty="0"/>
              <a:t> </a:t>
            </a:r>
            <a:r>
              <a:rPr sz="4800" spc="-5" dirty="0"/>
              <a:t>по</a:t>
            </a:r>
            <a:r>
              <a:rPr sz="4800" spc="165" dirty="0"/>
              <a:t> </a:t>
            </a:r>
            <a:r>
              <a:rPr sz="4800" spc="-5" dirty="0"/>
              <a:t>реєстрації </a:t>
            </a:r>
            <a:r>
              <a:rPr sz="4800" dirty="0"/>
              <a:t> </a:t>
            </a:r>
            <a:r>
              <a:rPr sz="4800" spc="-10" dirty="0"/>
              <a:t>мешканців</a:t>
            </a:r>
            <a:r>
              <a:rPr sz="4800" dirty="0"/>
              <a:t> і</a:t>
            </a:r>
            <a:r>
              <a:rPr sz="4800" spc="-10" dirty="0"/>
              <a:t> </a:t>
            </a:r>
            <a:r>
              <a:rPr sz="4800" spc="-5" dirty="0"/>
              <a:t>ВПО</a:t>
            </a:r>
            <a:r>
              <a:rPr sz="4800" dirty="0"/>
              <a:t> у </a:t>
            </a:r>
            <a:r>
              <a:rPr sz="4800" spc="-5" dirty="0"/>
              <a:t>програмі </a:t>
            </a:r>
            <a:r>
              <a:rPr sz="4800" dirty="0"/>
              <a:t> </a:t>
            </a:r>
            <a:r>
              <a:rPr sz="4800" spc="-5" dirty="0"/>
              <a:t>“Соціальна</a:t>
            </a:r>
            <a:r>
              <a:rPr sz="4800" spc="-10" dirty="0"/>
              <a:t> </a:t>
            </a:r>
            <a:r>
              <a:rPr sz="4800" spc="-20" dirty="0"/>
              <a:t>картка”</a:t>
            </a:r>
            <a:r>
              <a:rPr sz="4800" spc="-15" dirty="0"/>
              <a:t> </a:t>
            </a:r>
            <a:r>
              <a:rPr sz="4800" spc="-10" dirty="0"/>
              <a:t>Берегівської</a:t>
            </a:r>
            <a:r>
              <a:rPr sz="4800" spc="-15" dirty="0"/>
              <a:t> </a:t>
            </a:r>
            <a:r>
              <a:rPr sz="4800" spc="-5" dirty="0"/>
              <a:t>ТГ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5023103"/>
            <a:ext cx="10693398" cy="18348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33096" cy="20952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164" y="648715"/>
            <a:ext cx="4011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"/>
                <a:cs typeface="Calibri"/>
              </a:rPr>
              <a:t>3.</a:t>
            </a:r>
            <a:r>
              <a:rPr sz="1800" b="0" spc="39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Натиснути кнопку редагування картки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164" y="2020315"/>
            <a:ext cx="894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8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редагування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встановити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новий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термін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дії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“Ок”.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9497" y="602231"/>
            <a:ext cx="2263335" cy="922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630" y="2850290"/>
            <a:ext cx="4846739" cy="26977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551" y="420115"/>
            <a:ext cx="6607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Видача</a:t>
            </a:r>
            <a:r>
              <a:rPr spc="-10" dirty="0"/>
              <a:t> </a:t>
            </a:r>
            <a:r>
              <a:rPr spc="-5" dirty="0"/>
              <a:t>нової</a:t>
            </a:r>
            <a:r>
              <a:rPr spc="-15" dirty="0"/>
              <a:t> </a:t>
            </a:r>
            <a:r>
              <a:rPr spc="-10" dirty="0"/>
              <a:t>картки </a:t>
            </a:r>
            <a:r>
              <a:rPr dirty="0"/>
              <a:t>у</a:t>
            </a:r>
            <a:r>
              <a:rPr spc="-5" dirty="0"/>
              <a:t> разі</a:t>
            </a:r>
            <a:r>
              <a:rPr spc="-15" dirty="0"/>
              <a:t> </a:t>
            </a:r>
            <a:r>
              <a:rPr spc="-10" dirty="0"/>
              <a:t>пошкодження/втрати: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551" y="1066291"/>
            <a:ext cx="8142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Спочатку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заблокувати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пошкоджену/втрачену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картку.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spcBef>
                <a:spcPts val="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підсистемі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“Реєстр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мешканців”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знайти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власника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розділі “Пільги,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картки”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вибрати втрачену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електронну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картку.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232" y="2105503"/>
            <a:ext cx="8485534" cy="456981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6" name="object 6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164" y="648715"/>
            <a:ext cx="4011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"/>
                <a:cs typeface="Calibri"/>
              </a:rPr>
              <a:t>4.</a:t>
            </a:r>
            <a:r>
              <a:rPr sz="1800" b="0" spc="39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Натиснути кнопку редагування картки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164" y="2020315"/>
            <a:ext cx="1086485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редагування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встановити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статус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“Пошкоджена”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або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“Загублена”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“Ок”.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9497" y="627528"/>
            <a:ext cx="2263335" cy="922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2630" y="2935853"/>
            <a:ext cx="4846739" cy="26977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5235" y="3763771"/>
            <a:ext cx="6060440" cy="11258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Після цього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можна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видати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власнику нову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картку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 по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процедурі </a:t>
            </a:r>
            <a:r>
              <a:rPr sz="1800" spc="-395" dirty="0">
                <a:solidFill>
                  <a:srgbClr val="0563C1"/>
                </a:solid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реєстрації соціальної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картки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2" action="ppaction://hlinksldjump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Нова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картка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з’явиться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розділі “Пільги,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картки”.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83388" y="365010"/>
            <a:ext cx="3073758" cy="28391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5235" y="987044"/>
            <a:ext cx="64738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b="0" dirty="0">
                <a:latin typeface="Calibri"/>
                <a:cs typeface="Calibri"/>
              </a:rPr>
              <a:t>В </a:t>
            </a:r>
            <a:r>
              <a:rPr sz="1800" b="0" spc="-5" dirty="0">
                <a:latin typeface="Calibri"/>
                <a:cs typeface="Calibri"/>
              </a:rPr>
              <a:t>розділі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“Пільги,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електронні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30" dirty="0">
                <a:latin typeface="Calibri"/>
                <a:cs typeface="Calibri"/>
              </a:rPr>
              <a:t>картки”,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заблокована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картка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має 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стати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сірого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20" dirty="0">
                <a:latin typeface="Calibri"/>
                <a:cs typeface="Calibri"/>
              </a:rPr>
              <a:t>кольору,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статус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картки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має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змінитись</a:t>
            </a:r>
            <a:r>
              <a:rPr sz="1800" b="0" spc="1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на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відповідний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3388" y="3429000"/>
            <a:ext cx="3073756" cy="30281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551" y="420115"/>
            <a:ext cx="488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Призупинення дії соціальної</a:t>
            </a:r>
            <a:r>
              <a:rPr spc="-10" dirty="0"/>
              <a:t> картки: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551" y="1066291"/>
            <a:ext cx="9780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призупинення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дії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spcBef>
                <a:spcPts val="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підсистемі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“Реєстр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мешканців”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знайти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власника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розділі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“Пільги,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картки”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картку,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дію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котрої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треба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призупинити.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232" y="2098577"/>
            <a:ext cx="8485534" cy="456981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6" name="object 6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164" y="648715"/>
            <a:ext cx="40119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alibri"/>
                <a:cs typeface="Calibri"/>
              </a:rPr>
              <a:t>3.</a:t>
            </a:r>
            <a:r>
              <a:rPr sz="1800" b="0" spc="39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Натиснути кнопку редагування картки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3164" y="2020315"/>
            <a:ext cx="958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sz="18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редагування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встановити</a:t>
            </a:r>
            <a:r>
              <a:rPr sz="180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статус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«Заблокована»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«Ок».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9497" y="627528"/>
            <a:ext cx="2263335" cy="922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1199" y="2891619"/>
            <a:ext cx="4869601" cy="27129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540" y="560323"/>
            <a:ext cx="10001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Рєстрація </a:t>
            </a:r>
            <a:r>
              <a:rPr dirty="0"/>
              <a:t>членів</a:t>
            </a:r>
            <a:r>
              <a:rPr spc="-10" dirty="0"/>
              <a:t> </a:t>
            </a:r>
            <a:r>
              <a:rPr spc="-5" dirty="0"/>
              <a:t>сім’ї</a:t>
            </a:r>
            <a:r>
              <a:rPr spc="-10" dirty="0"/>
              <a:t> </a:t>
            </a:r>
            <a:r>
              <a:rPr dirty="0"/>
              <a:t>та/або</a:t>
            </a:r>
            <a:r>
              <a:rPr spc="-15" dirty="0"/>
              <a:t> ВПО,</a:t>
            </a:r>
            <a:r>
              <a:rPr dirty="0"/>
              <a:t> </a:t>
            </a:r>
            <a:r>
              <a:rPr spc="-10" dirty="0"/>
              <a:t>що </a:t>
            </a:r>
            <a:r>
              <a:rPr spc="-20" dirty="0"/>
              <a:t>входять</a:t>
            </a:r>
            <a:r>
              <a:rPr spc="-15" dirty="0"/>
              <a:t> до</a:t>
            </a:r>
            <a:r>
              <a:rPr spc="-10" dirty="0"/>
              <a:t> складу</a:t>
            </a:r>
            <a:r>
              <a:rPr spc="-5" dirty="0"/>
              <a:t> </a:t>
            </a:r>
            <a:r>
              <a:rPr spc="-10" dirty="0"/>
              <a:t>домогосподарства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206500"/>
            <a:ext cx="1036383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членів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сім’ї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та/або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ВПО,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входять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складу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відбувається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процедурою,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аналогічній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реєстрації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голови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(заявника),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окрім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необхідності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ставити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галку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“Голова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домогосподарства(власник)”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та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вказувати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телефону.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25"/>
              </a:lnSpc>
              <a:spcBef>
                <a:spcPts val="5"/>
              </a:spcBef>
              <a:buClr>
                <a:srgbClr val="FFFFFF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Процедура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реєстрації</a:t>
            </a:r>
            <a:r>
              <a:rPr sz="1800" u="sng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місцевого</a:t>
            </a:r>
            <a:r>
              <a:rPr sz="1800" u="sng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мешканця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25"/>
              </a:lnSpc>
              <a:buClr>
                <a:srgbClr val="FFFFFF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Процедура </a:t>
            </a:r>
            <a:r>
              <a:rPr sz="1800" u="sng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реєстрації </a:t>
            </a:r>
            <a:r>
              <a:rPr sz="18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ВПО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5" name="object 5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636" y="560323"/>
            <a:ext cx="575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Процедура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реєстрації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місцевого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мешканця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636" y="1206500"/>
            <a:ext cx="949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«Реєстрація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змін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реєстрі»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варіант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«Реєстрація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місця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проживання»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432" y="2150132"/>
            <a:ext cx="5203457" cy="369242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150132"/>
            <a:ext cx="4996709" cy="369242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7" name="object 7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867" y="343915"/>
            <a:ext cx="822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spc="-10" dirty="0"/>
              <a:t> </a:t>
            </a:r>
            <a:r>
              <a:rPr dirty="0"/>
              <a:t>вікні</a:t>
            </a:r>
            <a:r>
              <a:rPr spc="-5" dirty="0"/>
              <a:t> реєстрації </a:t>
            </a:r>
            <a:r>
              <a:rPr spc="-10" dirty="0"/>
              <a:t>місцевого</a:t>
            </a:r>
            <a:r>
              <a:rPr spc="-5" dirty="0"/>
              <a:t> мешканця</a:t>
            </a:r>
            <a:r>
              <a:rPr dirty="0"/>
              <a:t> </a:t>
            </a:r>
            <a:r>
              <a:rPr spc="-10" dirty="0"/>
              <a:t>необхідно</a:t>
            </a:r>
            <a:r>
              <a:rPr spc="-5" dirty="0"/>
              <a:t> </a:t>
            </a:r>
            <a:r>
              <a:rPr dirty="0"/>
              <a:t>ввести </a:t>
            </a:r>
            <a:r>
              <a:rPr spc="-5" dirty="0"/>
              <a:t>дані: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67" y="993139"/>
            <a:ext cx="909764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лівій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частині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основні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мешканця: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ПІБ,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проживання.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заявник,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поставити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галочку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“Голова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домогосподарства(власник)”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870" y="1788541"/>
            <a:ext cx="6354259" cy="45949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773683"/>
            <a:ext cx="711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"/>
                <a:cs typeface="Calibri"/>
              </a:rPr>
              <a:t>Введення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адреси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відбувається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натисканням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кнопки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з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зображенням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лупи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2638" y="753733"/>
            <a:ext cx="2737373" cy="8345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8340" y="1870964"/>
            <a:ext cx="1038225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вибору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випадаючих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списків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яке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відкриється.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почати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вводити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поле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клавіатури,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перелік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варіантів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звузиться.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3110" y="2610034"/>
            <a:ext cx="4811697" cy="36220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371600"/>
            <a:ext cx="10004425" cy="50526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lang="uk-UA" sz="28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Робоче місце та підтримка</a:t>
            </a:r>
            <a:endParaRPr lang="uk-UA" sz="2800" u="sng" spc="-1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sng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Реєстрація</a:t>
            </a:r>
            <a:r>
              <a:rPr sz="2800" u="sng" spc="-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громадян</a:t>
            </a:r>
            <a:endParaRPr sz="2800" u="sng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Зняття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</a:t>
            </a:r>
            <a:r>
              <a:rPr sz="2800" u="heavy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реєстрації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і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виключення</a:t>
            </a:r>
            <a:r>
              <a:rPr sz="2800" u="heavy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</a:t>
            </a:r>
            <a:r>
              <a:rPr sz="2800" u="heavy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домогосподарства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мешканців </a:t>
            </a:r>
            <a:r>
              <a:rPr sz="2800" spc="-615" dirty="0">
                <a:solidFill>
                  <a:schemeClr val="bg1"/>
                </a:solid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які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2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вибули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з</a:t>
            </a:r>
            <a:r>
              <a:rPr sz="2800" u="heavy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території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ТГ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Перереєстрація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мешканців 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іншу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адресу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Реєстрація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соціальної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картки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Продовження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терміну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дії соціальної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картки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Видача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нової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картки</a:t>
            </a:r>
            <a:r>
              <a:rPr sz="2800" u="heavy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разі 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пошкодження/втрати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Призупинення</a:t>
            </a:r>
            <a:r>
              <a:rPr sz="2800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дії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5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соціальної</a:t>
            </a:r>
            <a:r>
              <a:rPr sz="2800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800" u="heavy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картки</a:t>
            </a:r>
            <a:endParaRPr lang="en-US" sz="2800" u="heavy" spc="-1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sz="2800" u="sng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Фільтри</a:t>
            </a:r>
            <a:r>
              <a:rPr lang="ru-RU" sz="28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та </a:t>
            </a:r>
            <a:r>
              <a:rPr lang="ru-RU" sz="2800" u="sng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пошук</a:t>
            </a:r>
            <a:r>
              <a:rPr lang="ru-RU" sz="28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u="sng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sz="2800" u="sng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у </a:t>
            </a:r>
            <a:r>
              <a:rPr lang="ru-RU" sz="2800" u="sng" spc="-10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реєстрі</a:t>
            </a:r>
            <a:endParaRPr lang="ru-RU" sz="2800" u="sng" spc="-1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554227"/>
            <a:ext cx="3271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Основні</a:t>
            </a:r>
            <a:r>
              <a:rPr sz="3600" spc="-60" dirty="0"/>
              <a:t> </a:t>
            </a:r>
            <a:r>
              <a:rPr sz="3600" spc="-5" dirty="0"/>
              <a:t>розділи</a:t>
            </a:r>
            <a:endParaRPr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034" y="490219"/>
            <a:ext cx="105549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правій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частині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вікна,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вкладці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“Персональні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дані”,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ввести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народження,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тип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документа,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засвідчує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особу,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серія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документа.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1156" y="1393794"/>
            <a:ext cx="7017694" cy="51205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612" y="350011"/>
            <a:ext cx="783463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вкладці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“Інші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дані”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додається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інформація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пільг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родинних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відносин.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заявник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(голова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домогосподарства),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також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вказується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телефону.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409" y="1284140"/>
            <a:ext cx="7199179" cy="524414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911" y="383539"/>
            <a:ext cx="679767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додавання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пільг,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“додати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документ”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заповнити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відкриється: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9222" y="363984"/>
            <a:ext cx="3764605" cy="1348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359" y="1287315"/>
            <a:ext cx="4771517" cy="29383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6911" y="4437379"/>
            <a:ext cx="9444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з’явиться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попередження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відсутності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ідентифікаційного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коду,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“Так”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9886" y="4904459"/>
            <a:ext cx="3772226" cy="14326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564" y="392683"/>
            <a:ext cx="446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Calibri"/>
                <a:cs typeface="Calibri"/>
              </a:rPr>
              <a:t>Після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10" dirty="0">
                <a:latin typeface="Calibri"/>
                <a:cs typeface="Calibri"/>
              </a:rPr>
              <a:t>введення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даних,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натиснути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кнопку </a:t>
            </a:r>
            <a:r>
              <a:rPr sz="1800" b="0" spc="-5" dirty="0">
                <a:latin typeface="Calibri"/>
                <a:cs typeface="Calibri"/>
              </a:rPr>
              <a:t>“Ок”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66115" y="742193"/>
            <a:ext cx="4790982" cy="34787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8033" y="4324604"/>
            <a:ext cx="879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з’явиться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попередження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відсутності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прибуття,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“Так”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3266" y="4839075"/>
            <a:ext cx="3716679" cy="16460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518" y="560323"/>
            <a:ext cx="783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Процедура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реєстрації вимушено переміщеної особи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(ВПО)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518" y="1206500"/>
            <a:ext cx="9698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“Реєстрація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змін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реєстрі”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варіант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“Реєстрація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МІСЦЯ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ПЕРЕБУВАННЯ”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432" y="1981201"/>
            <a:ext cx="5184136" cy="367871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8881" y="1981200"/>
            <a:ext cx="5533354" cy="367871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7" name="object 7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67" y="343915"/>
            <a:ext cx="8228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реєстрації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місцевого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мешканця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ввести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дані: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67" y="993139"/>
            <a:ext cx="10375900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лівій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частині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основні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дані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мешканця: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ПІБ,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прибуття,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фактичного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перебування.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7149" y="1845826"/>
            <a:ext cx="6497698" cy="44714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066" y="773683"/>
            <a:ext cx="711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"/>
                <a:cs typeface="Calibri"/>
              </a:rPr>
              <a:t>Введення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адреси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відбувається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натисканням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кнопки</a:t>
            </a:r>
            <a:r>
              <a:rPr sz="1800" b="0" spc="5" dirty="0">
                <a:latin typeface="Calibri"/>
                <a:cs typeface="Calibri"/>
              </a:rPr>
              <a:t> </a:t>
            </a:r>
            <a:r>
              <a:rPr sz="1800" b="0" dirty="0">
                <a:latin typeface="Calibri"/>
                <a:cs typeface="Calibri"/>
              </a:rPr>
              <a:t>з</a:t>
            </a:r>
            <a:r>
              <a:rPr sz="1800" b="0" spc="1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зображенням</a:t>
            </a:r>
            <a:r>
              <a:rPr sz="1800" b="0" dirty="0">
                <a:latin typeface="Calibri"/>
                <a:cs typeface="Calibri"/>
              </a:rPr>
              <a:t> </a:t>
            </a:r>
            <a:r>
              <a:rPr sz="1800" b="0" spc="-5" dirty="0">
                <a:latin typeface="Calibri"/>
                <a:cs typeface="Calibri"/>
              </a:rPr>
              <a:t>лупи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8196" y="754602"/>
            <a:ext cx="2737373" cy="834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9067" y="1733803"/>
            <a:ext cx="101225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вибору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випадаючих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списків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яке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відкриється.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почати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вводити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поле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клавіатури,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перелік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варіантів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звузиться.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0151" y="2522345"/>
            <a:ext cx="4811695" cy="3622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357" y="444500"/>
            <a:ext cx="10554970" cy="84581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правій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частині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вікна,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вкладці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“Персональні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дані”,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ввести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народження,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тип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документа,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засвідчує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особу,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серія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документа.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заявник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(голова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домогосподарства),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також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вказується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телефону.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9588" y="1769553"/>
            <a:ext cx="6969759" cy="47954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809" y="615188"/>
            <a:ext cx="5396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вкладці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“Інші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дані”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додається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інформація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пільг.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6929" y="1252286"/>
            <a:ext cx="7478139" cy="512174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911" y="383539"/>
            <a:ext cx="660654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додавання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пільг,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додати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документ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заповнити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відкриється: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764" y="363984"/>
            <a:ext cx="3764606" cy="13488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28" y="1359322"/>
            <a:ext cx="4771516" cy="29383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6911" y="4437379"/>
            <a:ext cx="948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Якщо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з’явиться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попередження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відсутності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ідентифікаційного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коду,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“Так”.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9886" y="4904459"/>
            <a:ext cx="3772226" cy="14326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1131"/>
            <a:ext cx="10236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800" spc="-10" dirty="0"/>
              <a:t>Робоче місце та підтримка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520EFB-ABA1-8BB8-E416-FAB2EF09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11732"/>
            <a:ext cx="3589331" cy="2491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E8533-DB87-6D07-1742-799FD0421AC0}"/>
              </a:ext>
            </a:extLst>
          </p:cNvPr>
          <p:cNvSpPr txBox="1"/>
          <p:nvPr/>
        </p:nvSpPr>
        <p:spPr>
          <a:xfrm>
            <a:off x="990600" y="2209800"/>
            <a:ext cx="416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Запуск програми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uk-UA" sz="2000" dirty="0">
                <a:solidFill>
                  <a:schemeClr val="bg1"/>
                </a:solidFill>
              </a:rPr>
              <a:t>Соціальна картка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  <a:endParaRPr lang="ru-UA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76204-C728-5B07-747A-200862935717}"/>
              </a:ext>
            </a:extLst>
          </p:cNvPr>
          <p:cNvSpPr txBox="1"/>
          <p:nvPr/>
        </p:nvSpPr>
        <p:spPr>
          <a:xfrm>
            <a:off x="4891919" y="3710717"/>
            <a:ext cx="198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Папка з робочими</a:t>
            </a:r>
          </a:p>
          <a:p>
            <a:r>
              <a:rPr lang="uk-UA" dirty="0">
                <a:solidFill>
                  <a:schemeClr val="bg1"/>
                </a:solidFill>
              </a:rPr>
              <a:t>інструкціями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FE2B1-A676-56F2-3ED2-FE5D01092126}"/>
              </a:ext>
            </a:extLst>
          </p:cNvPr>
          <p:cNvSpPr txBox="1"/>
          <p:nvPr/>
        </p:nvSpPr>
        <p:spPr>
          <a:xfrm>
            <a:off x="609600" y="5457855"/>
            <a:ext cx="469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Програма віддаленого </a:t>
            </a:r>
            <a:r>
              <a:rPr lang="uk-UA" dirty="0" err="1">
                <a:solidFill>
                  <a:schemeClr val="bg1"/>
                </a:solidFill>
              </a:rPr>
              <a:t>доступа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Для онлайн підтримки зі сторони розробника</a:t>
            </a:r>
            <a:endParaRPr lang="ru-UA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81C92-A2B8-B532-B5BC-831E95FF0BCC}"/>
              </a:ext>
            </a:extLst>
          </p:cNvPr>
          <p:cNvSpPr txBox="1"/>
          <p:nvPr/>
        </p:nvSpPr>
        <p:spPr>
          <a:xfrm>
            <a:off x="861357" y="1166196"/>
            <a:ext cx="727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u="sng" dirty="0">
                <a:solidFill>
                  <a:schemeClr val="bg1"/>
                </a:solidFill>
              </a:rPr>
              <a:t>Робочий стіл оператора програми </a:t>
            </a:r>
            <a:r>
              <a:rPr lang="en-US" sz="2400" u="sng" dirty="0">
                <a:solidFill>
                  <a:schemeClr val="bg1"/>
                </a:solidFill>
              </a:rPr>
              <a:t>“</a:t>
            </a:r>
            <a:r>
              <a:rPr lang="uk-UA" sz="2400" u="sng" dirty="0">
                <a:solidFill>
                  <a:schemeClr val="bg1"/>
                </a:solidFill>
              </a:rPr>
              <a:t>Соціальна картка</a:t>
            </a:r>
            <a:r>
              <a:rPr lang="en-US" sz="2400" u="sng" dirty="0">
                <a:solidFill>
                  <a:schemeClr val="bg1"/>
                </a:solidFill>
              </a:rPr>
              <a:t>”</a:t>
            </a:r>
            <a:endParaRPr lang="ru-UA" sz="2400" u="sng" dirty="0">
              <a:solidFill>
                <a:schemeClr val="bg1"/>
              </a:solidFill>
            </a:endParaRP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B2DC110E-B46C-3AA5-B215-4A150117DCAC}"/>
              </a:ext>
            </a:extLst>
          </p:cNvPr>
          <p:cNvSpPr/>
          <p:nvPr/>
        </p:nvSpPr>
        <p:spPr>
          <a:xfrm>
            <a:off x="7848600" y="2464059"/>
            <a:ext cx="2849176" cy="1379268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Телефон підтримки зі сторони розробника програми</a:t>
            </a:r>
          </a:p>
          <a:p>
            <a:pPr algn="ctr"/>
            <a:r>
              <a:rPr lang="uk-UA" sz="2000" b="1" u="sng" dirty="0"/>
              <a:t>0965488980</a:t>
            </a:r>
            <a:endParaRPr lang="ru-UA" sz="2000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50FB8-8E9B-29B4-42D5-35D2E2CB06D5}"/>
              </a:ext>
            </a:extLst>
          </p:cNvPr>
          <p:cNvSpPr txBox="1"/>
          <p:nvPr/>
        </p:nvSpPr>
        <p:spPr>
          <a:xfrm>
            <a:off x="7128786" y="4180697"/>
            <a:ext cx="482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При виникненні проблем з доступом до реєстру або інших технічних питань можна звернутися за цим телефоном, представитися і отримати консультацію та/або допомогу у їх вирішенні</a:t>
            </a:r>
            <a:endParaRPr lang="ru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4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921" y="520700"/>
            <a:ext cx="4491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введення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даних,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“Ок”.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604" y="1287617"/>
            <a:ext cx="7344789" cy="50499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/>
              <a:t>Зняття з </a:t>
            </a:r>
            <a:r>
              <a:rPr spc="-5" dirty="0"/>
              <a:t>реєстрації </a:t>
            </a:r>
            <a:r>
              <a:rPr dirty="0"/>
              <a:t>і виключення з </a:t>
            </a:r>
            <a:r>
              <a:rPr spc="-10" dirty="0"/>
              <a:t>домогосподарства </a:t>
            </a:r>
            <a:r>
              <a:rPr spc="-5" dirty="0"/>
              <a:t>мешканців, </a:t>
            </a:r>
            <a:r>
              <a:rPr dirty="0"/>
              <a:t>які </a:t>
            </a:r>
            <a:r>
              <a:rPr spc="-20" dirty="0"/>
              <a:t>вибули </a:t>
            </a:r>
            <a:r>
              <a:rPr dirty="0"/>
              <a:t>з </a:t>
            </a:r>
            <a:r>
              <a:rPr spc="-530" dirty="0"/>
              <a:t> </a:t>
            </a:r>
            <a:r>
              <a:rPr spc="-10" dirty="0"/>
              <a:t>території</a:t>
            </a:r>
            <a:r>
              <a:rPr spc="-15" dirty="0"/>
              <a:t> </a:t>
            </a:r>
            <a:r>
              <a:rPr spc="-5" dirty="0"/>
              <a:t>ТГ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7" y="1465579"/>
            <a:ext cx="9477375" cy="8483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4965" marR="5080" indent="-342900">
              <a:lnSpc>
                <a:spcPct val="102200"/>
              </a:lnSpc>
              <a:spcBef>
                <a:spcPts val="5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зняття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знайти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його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підсистемі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«Реєстр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мешканців»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ньому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праву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кнопку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мишки.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1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меню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пункт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“Зняття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П.І.Б.”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8471" y="2716569"/>
            <a:ext cx="7738073" cy="369811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6" name="object 6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80" y="353059"/>
            <a:ext cx="10213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відкрилось,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вказати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зняття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вибуття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“Ок“.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0093" y="949076"/>
            <a:ext cx="6971811" cy="54965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548132"/>
            <a:ext cx="7533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підсистемі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“Реєстр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мешканців”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відповідні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поля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мають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стати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сірого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кольору.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632" y="1697128"/>
            <a:ext cx="9912732" cy="30900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886" y="493267"/>
            <a:ext cx="5692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Перереєстрація</a:t>
            </a:r>
            <a:r>
              <a:rPr spc="-20" dirty="0"/>
              <a:t> </a:t>
            </a:r>
            <a:r>
              <a:rPr spc="-5" dirty="0"/>
              <a:t>мешканців</a:t>
            </a:r>
            <a:r>
              <a:rPr spc="-15" dirty="0"/>
              <a:t> </a:t>
            </a:r>
            <a:r>
              <a:rPr dirty="0"/>
              <a:t>на</a:t>
            </a:r>
            <a:r>
              <a:rPr spc="-15" dirty="0"/>
              <a:t> </a:t>
            </a:r>
            <a:r>
              <a:rPr dirty="0"/>
              <a:t>іншу</a:t>
            </a:r>
            <a:r>
              <a:rPr spc="-15" dirty="0"/>
              <a:t> </a:t>
            </a:r>
            <a:r>
              <a:rPr dirty="0"/>
              <a:t>адресу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0886" y="1139444"/>
            <a:ext cx="4416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“Реєстрація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змін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реєстрі”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68274" y="1139444"/>
            <a:ext cx="1838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варіант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308" y="2777662"/>
            <a:ext cx="4981959" cy="35097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7848" y="2777662"/>
            <a:ext cx="5279254" cy="35097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33967" y="1913635"/>
            <a:ext cx="309753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35915" marR="5080" indent="-32385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“Реєстрація місця проживання”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місцевого мешканця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3041" y="1913635"/>
            <a:ext cx="3389629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83970" marR="5080" indent="-1271905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“Реєстрація МІСЦЯ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ПЕРЕБУВАННЯ”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 ВПО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15968" y="1033892"/>
            <a:ext cx="2400299" cy="42862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11" name="object 11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353" y="438403"/>
            <a:ext cx="1049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відкрилось,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вказати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П.І.Б.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“Вибір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мешканців”.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1787" y="1118475"/>
            <a:ext cx="7888424" cy="54078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80" y="487171"/>
            <a:ext cx="1071753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Відкриється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вікно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вибору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мешканця.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цьому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вікні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потрібно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виділити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необхідного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мешканця(якщо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є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яких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співпадає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П.І.Б.,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буде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відображено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список)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“Вибрати”.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8736" y="1487727"/>
            <a:ext cx="8855207" cy="43666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413" y="618235"/>
            <a:ext cx="614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попередженні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з’явиться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потрібно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“Так”.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9604" y="1932816"/>
            <a:ext cx="4736226" cy="25241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0080" y="353059"/>
            <a:ext cx="1112139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програма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повернеться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вікна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всі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дані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автоматично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заповняться.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Додатково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ввести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дату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перереєстрації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нову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адресу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мешканця.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“Ок”.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4176" y="1266210"/>
            <a:ext cx="7323646" cy="501427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38" y="499363"/>
            <a:ext cx="1057656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Мешканець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автоматично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зніметься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реєстрації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попередньою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адресою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буде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зареєстрованим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новою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адресою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809" y="1303697"/>
            <a:ext cx="8550380" cy="50753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21131"/>
            <a:ext cx="10236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Реєстрація</a:t>
            </a:r>
            <a:r>
              <a:rPr spc="-5" dirty="0">
                <a:latin typeface="Calibri"/>
                <a:cs typeface="Calibri"/>
              </a:rPr>
              <a:t> громадян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відбувається</a:t>
            </a:r>
            <a:r>
              <a:rPr dirty="0">
                <a:latin typeface="Calibri"/>
                <a:cs typeface="Calibri"/>
              </a:rPr>
              <a:t> в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підсистемі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«Реєстр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мешканців»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565" y="1398838"/>
            <a:ext cx="6812869" cy="445046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38" y="499363"/>
            <a:ext cx="10576560" cy="31207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lang="uk-UA" sz="2400" b="1" spc="-5" dirty="0">
                <a:solidFill>
                  <a:srgbClr val="FFFFFF"/>
                </a:solidFill>
                <a:latin typeface="Calibri"/>
                <a:cs typeface="Calibri"/>
              </a:rPr>
              <a:t>Фільтри та пошук даних у реєстрі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674E7-3D94-C1F5-E8AD-4A83B4176680}"/>
              </a:ext>
            </a:extLst>
          </p:cNvPr>
          <p:cNvSpPr txBox="1"/>
          <p:nvPr/>
        </p:nvSpPr>
        <p:spPr>
          <a:xfrm>
            <a:off x="459738" y="983052"/>
            <a:ext cx="1127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Для швидкого пошуку даних по мешканцям у реєстрі можна використовувати панель фільтрів, яка знаходиться у лівій частині екрану. Для цього необхідно обрати потрібний параметр/и і натиснути кнопку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uk-UA" dirty="0">
                <a:solidFill>
                  <a:schemeClr val="bg1"/>
                </a:solidFill>
              </a:rPr>
              <a:t>Застосувати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uk-UA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F87E8B-E884-4AF8-FFA6-6914A5572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24"/>
          <a:stretch/>
        </p:blipFill>
        <p:spPr>
          <a:xfrm>
            <a:off x="2547618" y="1854159"/>
            <a:ext cx="6400800" cy="45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2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38" y="499363"/>
            <a:ext cx="10576560" cy="31207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lang="uk-UA" sz="2400" b="1" spc="-5" dirty="0">
                <a:solidFill>
                  <a:srgbClr val="FFFFFF"/>
                </a:solidFill>
                <a:latin typeface="Calibri"/>
                <a:cs typeface="Calibri"/>
              </a:rPr>
              <a:t>Пошук даних у реєстрі за номером картки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674E7-3D94-C1F5-E8AD-4A83B4176680}"/>
              </a:ext>
            </a:extLst>
          </p:cNvPr>
          <p:cNvSpPr txBox="1"/>
          <p:nvPr/>
        </p:nvSpPr>
        <p:spPr>
          <a:xfrm>
            <a:off x="459738" y="983052"/>
            <a:ext cx="1127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Також через панель фільтрів можна швидко знайти особу за номером картки. Для цього потрібно:</a:t>
            </a:r>
          </a:p>
          <a:p>
            <a:pPr marL="342900" indent="-342900"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Натиснути на поле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uk-UA" dirty="0">
                <a:solidFill>
                  <a:schemeClr val="bg1"/>
                </a:solidFill>
              </a:rPr>
              <a:t>№ електронної картки</a:t>
            </a:r>
            <a:r>
              <a:rPr lang="en-US" dirty="0">
                <a:solidFill>
                  <a:schemeClr val="bg1"/>
                </a:solidFill>
              </a:rPr>
              <a:t>”</a:t>
            </a:r>
            <a:endParaRPr lang="uk-UA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uk-UA" dirty="0" err="1">
                <a:solidFill>
                  <a:schemeClr val="bg1"/>
                </a:solidFill>
              </a:rPr>
              <a:t>Відсканувати</a:t>
            </a:r>
            <a:r>
              <a:rPr lang="uk-UA" dirty="0">
                <a:solidFill>
                  <a:schemeClr val="bg1"/>
                </a:solidFill>
              </a:rPr>
              <a:t> картку сканером або ввести номер вручну і натиснути кнопку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uk-UA" dirty="0">
                <a:solidFill>
                  <a:schemeClr val="bg1"/>
                </a:solidFill>
              </a:rPr>
              <a:t>Застосувати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uk-UA" dirty="0">
                <a:solidFill>
                  <a:schemeClr val="bg1"/>
                </a:solidFill>
              </a:rPr>
              <a:t>. </a:t>
            </a:r>
            <a:endParaRPr lang="ru-UA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D833E7-C2C6-51DB-E44F-D6230C13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12" y="2077998"/>
            <a:ext cx="7531662" cy="428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636" y="493267"/>
            <a:ext cx="4460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Процедура</a:t>
            </a:r>
            <a:r>
              <a:rPr sz="3600" spc="-90" dirty="0"/>
              <a:t> </a:t>
            </a:r>
            <a:r>
              <a:rPr sz="3600" dirty="0"/>
              <a:t>реєстрації: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0636" y="1407667"/>
            <a:ext cx="10056495" cy="332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Спочатку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проводиться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реєстрація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заявника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(голови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домогосподарства):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Процедура</a:t>
            </a:r>
            <a:r>
              <a:rPr sz="24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реєстрації</a:t>
            </a:r>
            <a:r>
              <a:rPr sz="24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місцевого</a:t>
            </a:r>
            <a:r>
              <a:rPr sz="24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 action="ppaction://hlinksldjump"/>
              </a:rPr>
              <a:t>мешканця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 MT"/>
              <a:buChar char="•"/>
              <a:tabLst>
                <a:tab pos="755015" algn="l"/>
                <a:tab pos="755650" algn="l"/>
              </a:tabLst>
            </a:pP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Процедура</a:t>
            </a:r>
            <a:r>
              <a:rPr sz="2400" u="heavy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реєстрації</a:t>
            </a:r>
            <a:r>
              <a:rPr sz="2400" u="heavy" spc="-3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 action="ppaction://hlinksldjump"/>
              </a:rPr>
              <a:t>ВПО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FFFFFF"/>
              </a:buClr>
              <a:buAutoNum type="arabicPeriod"/>
              <a:tabLst>
                <a:tab pos="355600" algn="l"/>
              </a:tabLst>
            </a:pP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Реєстрація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соціальної 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картки</a:t>
            </a:r>
            <a:r>
              <a:rPr sz="24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для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 action="ppaction://hlinksldjump"/>
              </a:rPr>
              <a:t> заявника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5780"/>
              </a:lnSpc>
              <a:spcBef>
                <a:spcPts val="409"/>
              </a:spcBef>
              <a:buClr>
                <a:srgbClr val="FFFFFF"/>
              </a:buClr>
              <a:buAutoNum type="arabicPeriod"/>
              <a:tabLst>
                <a:tab pos="355600" algn="l"/>
              </a:tabLst>
            </a:pP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Рєстрація</a:t>
            </a:r>
            <a:r>
              <a:rPr sz="24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членів</a:t>
            </a:r>
            <a:r>
              <a:rPr sz="2400" u="heavy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сім’ї</a:t>
            </a:r>
            <a:r>
              <a:rPr sz="2400" u="heavy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та/або</a:t>
            </a:r>
            <a:r>
              <a:rPr sz="24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ВПО,</a:t>
            </a:r>
            <a:r>
              <a:rPr sz="2400" u="heavy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що</a:t>
            </a:r>
            <a:r>
              <a:rPr sz="2400" u="heavy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входять</a:t>
            </a:r>
            <a:r>
              <a:rPr sz="2400" u="heavy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до</a:t>
            </a:r>
            <a:r>
              <a:rPr sz="2400" u="heavy" spc="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складу</a:t>
            </a:r>
            <a:r>
              <a:rPr sz="2400" u="heavy" spc="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2400" u="heavy" spc="-1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 action="ppaction://hlinksldjump"/>
              </a:rPr>
              <a:t>домогосподарства </a:t>
            </a:r>
            <a:r>
              <a:rPr sz="2400" spc="-53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внесення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всіх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даних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можна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видати соціальну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картку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заявнику.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5" name="object 5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083" y="292100"/>
            <a:ext cx="3956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Реєстрація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картки: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083" y="938276"/>
            <a:ext cx="106114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реєстрації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заявника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(голови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домогосподарства),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прив’язати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нього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соціальну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картку.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цього,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заявника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реєстрі,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перейти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розділ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«Пільги,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картки»,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кнопку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додавання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нової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4953" y="2137727"/>
            <a:ext cx="7902088" cy="425401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6" name="object 6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659" y="392683"/>
            <a:ext cx="638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У</a:t>
            </a:r>
            <a:r>
              <a:rPr spc="-15" dirty="0"/>
              <a:t> </a:t>
            </a:r>
            <a:r>
              <a:rPr dirty="0"/>
              <a:t>вікні</a:t>
            </a:r>
            <a:r>
              <a:rPr spc="-10" dirty="0"/>
              <a:t> </a:t>
            </a:r>
            <a:r>
              <a:rPr spc="-5" dirty="0"/>
              <a:t>створення</a:t>
            </a:r>
            <a:r>
              <a:rPr spc="-10" dirty="0"/>
              <a:t> </a:t>
            </a:r>
            <a:r>
              <a:rPr dirty="0"/>
              <a:t>(прив’язки)</a:t>
            </a:r>
            <a:r>
              <a:rPr spc="-5" dirty="0"/>
              <a:t> </a:t>
            </a:r>
            <a:r>
              <a:rPr spc="-10" dirty="0"/>
              <a:t>картки</a:t>
            </a:r>
            <a:r>
              <a:rPr spc="-5" dirty="0"/>
              <a:t> </a:t>
            </a:r>
            <a:r>
              <a:rPr spc="-10" dirty="0"/>
              <a:t>необхідно: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59" y="1130300"/>
            <a:ext cx="483425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Ввести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сканером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або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вручну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номер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Вказати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термін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дії.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Після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введення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даних,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натиснути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кнопку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“Ок”.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1199" y="2434471"/>
            <a:ext cx="4869601" cy="2720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504" y="447547"/>
            <a:ext cx="9081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5" dirty="0"/>
              <a:t> розділі</a:t>
            </a:r>
            <a:r>
              <a:rPr spc="-10" dirty="0"/>
              <a:t> </a:t>
            </a:r>
            <a:r>
              <a:rPr spc="-5" dirty="0"/>
              <a:t>“Пільги,</a:t>
            </a:r>
            <a:r>
              <a:rPr spc="5" dirty="0"/>
              <a:t> </a:t>
            </a:r>
            <a:r>
              <a:rPr spc="-5" dirty="0"/>
              <a:t>електронні</a:t>
            </a:r>
            <a:r>
              <a:rPr spc="-10" dirty="0"/>
              <a:t> картки”</a:t>
            </a:r>
            <a:r>
              <a:rPr spc="5" dirty="0"/>
              <a:t> </a:t>
            </a:r>
            <a:r>
              <a:rPr dirty="0"/>
              <a:t>має</a:t>
            </a:r>
            <a:r>
              <a:rPr spc="-10" dirty="0"/>
              <a:t> </a:t>
            </a:r>
            <a:r>
              <a:rPr dirty="0"/>
              <a:t>з’явитись</a:t>
            </a:r>
            <a:r>
              <a:rPr spc="-5" dirty="0"/>
              <a:t> створена </a:t>
            </a:r>
            <a:r>
              <a:rPr spc="-15" dirty="0"/>
              <a:t>картка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937" y="1230283"/>
            <a:ext cx="5406125" cy="50771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551" y="420115"/>
            <a:ext cx="5826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Продовження </a:t>
            </a:r>
            <a:r>
              <a:rPr spc="-5" dirty="0"/>
              <a:t>терміну</a:t>
            </a:r>
            <a:r>
              <a:rPr spc="-10" dirty="0"/>
              <a:t> </a:t>
            </a:r>
            <a:r>
              <a:rPr spc="-5" dirty="0"/>
              <a:t>дії</a:t>
            </a:r>
            <a:r>
              <a:rPr spc="-20" dirty="0"/>
              <a:t> </a:t>
            </a:r>
            <a:r>
              <a:rPr spc="-5" dirty="0"/>
              <a:t>соціальної</a:t>
            </a:r>
            <a:r>
              <a:rPr spc="-15" dirty="0"/>
              <a:t> </a:t>
            </a:r>
            <a:r>
              <a:rPr spc="-10" dirty="0"/>
              <a:t>картки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4551" y="1066291"/>
            <a:ext cx="10398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продовження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дії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необхідно: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spcBef>
                <a:spcPts val="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підсистемі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“Реєстр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мешканців”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знайти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власника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35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розділі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“Пільги,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електронні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картки”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вибрати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електронну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картку,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термін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дії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якої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потрібно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продовжити.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4851" y="2259035"/>
            <a:ext cx="8202296" cy="44172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334003" y="289485"/>
            <a:ext cx="526415" cy="526415"/>
            <a:chOff x="11334003" y="289485"/>
            <a:chExt cx="526415" cy="526415"/>
          </a:xfrm>
        </p:grpSpPr>
        <p:sp>
          <p:nvSpPr>
            <p:cNvPr id="6" name="object 6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513499" y="0"/>
                  </a:moveTo>
                  <a:lnTo>
                    <a:pt x="0" y="0"/>
                  </a:lnTo>
                  <a:lnTo>
                    <a:pt x="0" y="513497"/>
                  </a:lnTo>
                  <a:lnTo>
                    <a:pt x="513499" y="513497"/>
                  </a:lnTo>
                  <a:lnTo>
                    <a:pt x="513499" y="449310"/>
                  </a:lnTo>
                  <a:lnTo>
                    <a:pt x="112327" y="449310"/>
                  </a:lnTo>
                  <a:lnTo>
                    <a:pt x="112327" y="256748"/>
                  </a:lnTo>
                  <a:lnTo>
                    <a:pt x="64188" y="256748"/>
                  </a:lnTo>
                  <a:lnTo>
                    <a:pt x="256749" y="64187"/>
                  </a:lnTo>
                  <a:lnTo>
                    <a:pt x="513499" y="64187"/>
                  </a:lnTo>
                  <a:lnTo>
                    <a:pt x="513499" y="0"/>
                  </a:lnTo>
                  <a:close/>
                </a:path>
                <a:path w="513715" h="513715">
                  <a:moveTo>
                    <a:pt x="513499" y="88257"/>
                  </a:moveTo>
                  <a:lnTo>
                    <a:pt x="377101" y="88257"/>
                  </a:lnTo>
                  <a:lnTo>
                    <a:pt x="377101" y="184538"/>
                  </a:lnTo>
                  <a:lnTo>
                    <a:pt x="449310" y="256748"/>
                  </a:lnTo>
                  <a:lnTo>
                    <a:pt x="401171" y="256748"/>
                  </a:lnTo>
                  <a:lnTo>
                    <a:pt x="401171" y="449310"/>
                  </a:lnTo>
                  <a:lnTo>
                    <a:pt x="513499" y="449310"/>
                  </a:lnTo>
                  <a:lnTo>
                    <a:pt x="513499" y="88257"/>
                  </a:lnTo>
                  <a:close/>
                </a:path>
                <a:path w="513715" h="513715">
                  <a:moveTo>
                    <a:pt x="513499" y="64187"/>
                  </a:moveTo>
                  <a:lnTo>
                    <a:pt x="256749" y="64187"/>
                  </a:lnTo>
                  <a:lnTo>
                    <a:pt x="328960" y="136398"/>
                  </a:lnTo>
                  <a:lnTo>
                    <a:pt x="328960" y="88257"/>
                  </a:lnTo>
                  <a:lnTo>
                    <a:pt x="513499" y="88257"/>
                  </a:lnTo>
                  <a:lnTo>
                    <a:pt x="513499" y="64187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52681" y="384092"/>
              <a:ext cx="288925" cy="361315"/>
            </a:xfrm>
            <a:custGeom>
              <a:avLst/>
              <a:gdLst/>
              <a:ahLst/>
              <a:cxnLst/>
              <a:rect l="l" t="t" r="r" b="b"/>
              <a:pathLst>
                <a:path w="288925" h="361315">
                  <a:moveTo>
                    <a:pt x="264773" y="0"/>
                  </a:moveTo>
                  <a:lnTo>
                    <a:pt x="216632" y="0"/>
                  </a:lnTo>
                  <a:lnTo>
                    <a:pt x="216632" y="48140"/>
                  </a:lnTo>
                  <a:lnTo>
                    <a:pt x="264773" y="96281"/>
                  </a:lnTo>
                  <a:lnTo>
                    <a:pt x="264773" y="0"/>
                  </a:lnTo>
                  <a:close/>
                </a:path>
                <a:path w="288925" h="361315">
                  <a:moveTo>
                    <a:pt x="288843" y="168490"/>
                  </a:moveTo>
                  <a:lnTo>
                    <a:pt x="0" y="168490"/>
                  </a:lnTo>
                  <a:lnTo>
                    <a:pt x="0" y="361053"/>
                  </a:lnTo>
                  <a:lnTo>
                    <a:pt x="120351" y="361053"/>
                  </a:lnTo>
                  <a:lnTo>
                    <a:pt x="120351" y="264772"/>
                  </a:lnTo>
                  <a:lnTo>
                    <a:pt x="288843" y="264772"/>
                  </a:lnTo>
                  <a:lnTo>
                    <a:pt x="288843" y="168490"/>
                  </a:lnTo>
                  <a:close/>
                </a:path>
                <a:path w="288925" h="361315">
                  <a:moveTo>
                    <a:pt x="288843" y="264772"/>
                  </a:moveTo>
                  <a:lnTo>
                    <a:pt x="168492" y="264772"/>
                  </a:lnTo>
                  <a:lnTo>
                    <a:pt x="168492" y="361053"/>
                  </a:lnTo>
                  <a:lnTo>
                    <a:pt x="288843" y="361053"/>
                  </a:lnTo>
                  <a:lnTo>
                    <a:pt x="288843" y="264772"/>
                  </a:lnTo>
                  <a:close/>
                </a:path>
              </a:pathLst>
            </a:custGeom>
            <a:solidFill>
              <a:srgbClr val="375C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04541" y="360022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5">
                  <a:moveTo>
                    <a:pt x="192561" y="0"/>
                  </a:moveTo>
                  <a:lnTo>
                    <a:pt x="0" y="192561"/>
                  </a:lnTo>
                  <a:lnTo>
                    <a:pt x="385122" y="192561"/>
                  </a:lnTo>
                  <a:lnTo>
                    <a:pt x="192561" y="0"/>
                  </a:lnTo>
                  <a:close/>
                </a:path>
                <a:path w="385445" h="385445">
                  <a:moveTo>
                    <a:pt x="216631" y="288842"/>
                  </a:moveTo>
                  <a:lnTo>
                    <a:pt x="168490" y="288842"/>
                  </a:lnTo>
                  <a:lnTo>
                    <a:pt x="168490" y="385123"/>
                  </a:lnTo>
                  <a:lnTo>
                    <a:pt x="216631" y="385123"/>
                  </a:lnTo>
                  <a:lnTo>
                    <a:pt x="216631" y="288842"/>
                  </a:lnTo>
                  <a:close/>
                </a:path>
              </a:pathLst>
            </a:custGeom>
            <a:solidFill>
              <a:srgbClr val="2944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340353" y="295835"/>
              <a:ext cx="513715" cy="513715"/>
            </a:xfrm>
            <a:custGeom>
              <a:avLst/>
              <a:gdLst/>
              <a:ahLst/>
              <a:cxnLst/>
              <a:rect l="l" t="t" r="r" b="b"/>
              <a:pathLst>
                <a:path w="513715" h="513715">
                  <a:moveTo>
                    <a:pt x="256749" y="64187"/>
                  </a:moveTo>
                  <a:lnTo>
                    <a:pt x="328959" y="136398"/>
                  </a:lnTo>
                  <a:lnTo>
                    <a:pt x="328959" y="88257"/>
                  </a:lnTo>
                  <a:lnTo>
                    <a:pt x="377100" y="88257"/>
                  </a:lnTo>
                  <a:lnTo>
                    <a:pt x="377100" y="184538"/>
                  </a:lnTo>
                  <a:lnTo>
                    <a:pt x="449310" y="256749"/>
                  </a:lnTo>
                  <a:lnTo>
                    <a:pt x="401170" y="256749"/>
                  </a:lnTo>
                  <a:lnTo>
                    <a:pt x="401170" y="449310"/>
                  </a:lnTo>
                  <a:lnTo>
                    <a:pt x="112327" y="449310"/>
                  </a:lnTo>
                  <a:lnTo>
                    <a:pt x="112327" y="256749"/>
                  </a:lnTo>
                  <a:lnTo>
                    <a:pt x="64187" y="256749"/>
                  </a:lnTo>
                  <a:lnTo>
                    <a:pt x="256749" y="64187"/>
                  </a:lnTo>
                  <a:close/>
                </a:path>
                <a:path w="513715" h="513715">
                  <a:moveTo>
                    <a:pt x="328959" y="136398"/>
                  </a:moveTo>
                  <a:lnTo>
                    <a:pt x="377100" y="184538"/>
                  </a:lnTo>
                </a:path>
                <a:path w="513715" h="513715">
                  <a:moveTo>
                    <a:pt x="401170" y="256749"/>
                  </a:moveTo>
                  <a:lnTo>
                    <a:pt x="112327" y="256749"/>
                  </a:lnTo>
                </a:path>
                <a:path w="513715" h="513715">
                  <a:moveTo>
                    <a:pt x="232679" y="449310"/>
                  </a:moveTo>
                  <a:lnTo>
                    <a:pt x="232679" y="353029"/>
                  </a:lnTo>
                  <a:lnTo>
                    <a:pt x="280819" y="353029"/>
                  </a:lnTo>
                  <a:lnTo>
                    <a:pt x="280819" y="449310"/>
                  </a:lnTo>
                </a:path>
                <a:path w="513715" h="513715">
                  <a:moveTo>
                    <a:pt x="0" y="0"/>
                  </a:moveTo>
                  <a:lnTo>
                    <a:pt x="513498" y="0"/>
                  </a:lnTo>
                  <a:lnTo>
                    <a:pt x="513498" y="513498"/>
                  </a:lnTo>
                  <a:lnTo>
                    <a:pt x="0" y="51349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1279</Words>
  <Application>Microsoft Office PowerPoint</Application>
  <PresentationFormat>Широкоэкранный</PresentationFormat>
  <Paragraphs>113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 MT</vt:lpstr>
      <vt:lpstr>Calibri</vt:lpstr>
      <vt:lpstr>Office Theme</vt:lpstr>
      <vt:lpstr>Інструкція по реєстрації  мешканців і ВПО у програмі  “Соціальна картка” Берегівської ТГ</vt:lpstr>
      <vt:lpstr>Основні розділи</vt:lpstr>
      <vt:lpstr>Робоче місце та підтримка</vt:lpstr>
      <vt:lpstr>Реєстрація громадян відбувається в підсистемі «Реєстр мешканців»</vt:lpstr>
      <vt:lpstr>Процедура реєстрації:</vt:lpstr>
      <vt:lpstr>Презентация PowerPoint</vt:lpstr>
      <vt:lpstr>У вікні створення (прив’язки) картки необхідно:</vt:lpstr>
      <vt:lpstr>В розділі “Пільги, електронні картки” має з’явитись створена картка</vt:lpstr>
      <vt:lpstr>Продовження терміну дії соціальної картки</vt:lpstr>
      <vt:lpstr>3. Натиснути кнопку редагування картки</vt:lpstr>
      <vt:lpstr>Видача нової картки у разі пошкодження/втрати:</vt:lpstr>
      <vt:lpstr>4. Натиснути кнопку редагування картки</vt:lpstr>
      <vt:lpstr>В розділі “Пільги, електронні картки”, заблокована картка має  стати сірого кольору, статус картки має змінитись на відповідний .</vt:lpstr>
      <vt:lpstr>Призупинення дії соціальної картки:</vt:lpstr>
      <vt:lpstr>3. Натиснути кнопку редагування картки</vt:lpstr>
      <vt:lpstr>Рєстрація членів сім’ї та/або ВПО, що входять до складу домогосподарства</vt:lpstr>
      <vt:lpstr>Презентация PowerPoint</vt:lpstr>
      <vt:lpstr>У вікні реєстрації місцевого мешканця необхідно ввести дані:</vt:lpstr>
      <vt:lpstr>Введення адреси відбувається натисканням кнопки з зображенням лупи</vt:lpstr>
      <vt:lpstr>Презентация PowerPoint</vt:lpstr>
      <vt:lpstr>Презентация PowerPoint</vt:lpstr>
      <vt:lpstr>Презентация PowerPoint</vt:lpstr>
      <vt:lpstr>Після введення даних, натиснути кнопку “Ок”</vt:lpstr>
      <vt:lpstr>Презентация PowerPoint</vt:lpstr>
      <vt:lpstr>Презентация PowerPoint</vt:lpstr>
      <vt:lpstr>Введення адреси відбувається натисканням кнопки з зображенням лупи</vt:lpstr>
      <vt:lpstr>Презентация PowerPoint</vt:lpstr>
      <vt:lpstr>Презентация PowerPoint</vt:lpstr>
      <vt:lpstr>Презентация PowerPoint</vt:lpstr>
      <vt:lpstr>Презентация PowerPoint</vt:lpstr>
      <vt:lpstr>Зняття з реєстрації і виключення з домогосподарства мешканців, які вибули з  території ТГ</vt:lpstr>
      <vt:lpstr>Презентация PowerPoint</vt:lpstr>
      <vt:lpstr>Презентация PowerPoint</vt:lpstr>
      <vt:lpstr>Перереєстрація мешканців на іншу адресу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Інструкція по реєстрації  мешканців і ВПО у програмі  “Соціальна картка” Берегівської ТГ</dc:title>
  <dc:creator>MysteryTagDevNB</dc:creator>
  <cp:lastModifiedBy>MysteryTagDevNB</cp:lastModifiedBy>
  <cp:revision>1</cp:revision>
  <dcterms:created xsi:type="dcterms:W3CDTF">2022-04-27T15:57:09Z</dcterms:created>
  <dcterms:modified xsi:type="dcterms:W3CDTF">2022-04-28T09:41:39Z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2022-04-25T00:00:00Z</vt:filetime>
  </property>
  <property fmtid="{D5CDD505-2E9C-101B-9397-08002B2CF9AE}" pid="3" name="LastSaved">
    <vt:filetime>2022-04-27T00:00:00Z</vt:filetime>
  </property>
</Properties>
</file>